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46C43-ABFE-4826-9276-FC904519088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9948-A1B3-4D54-BDA3-561DED0F2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1"/>
            <a:ext cx="541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Alexandre-Gustave Eiffel, Eiffel Tower,Paris,France,1889</a:t>
            </a:r>
          </a:p>
          <a:p>
            <a:endParaRPr lang="en-US" sz="1600" dirty="0"/>
          </a:p>
          <a:p>
            <a:r>
              <a:rPr lang="en-US" sz="1600" dirty="0" smtClean="0"/>
              <a:t>D: A wrought iron lattice tower </a:t>
            </a:r>
          </a:p>
          <a:p>
            <a:r>
              <a:rPr lang="en-US" sz="1600" dirty="0" smtClean="0"/>
              <a:t>A: Has a unique appearance and debatable function</a:t>
            </a:r>
          </a:p>
          <a:p>
            <a:r>
              <a:rPr lang="en-US" sz="1600" dirty="0" smtClean="0"/>
              <a:t>I:  Eiffel jolted the world with the exposed iron skeleton of his tower.</a:t>
            </a:r>
          </a:p>
          <a:p>
            <a:r>
              <a:rPr lang="en-US" sz="1600" dirty="0" smtClean="0"/>
              <a:t>J:  New materials and technologies and the modernist aesthetic fueled radically new architectural designs in the late 19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590800"/>
            <a:ext cx="4953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Claude Monet, Impressionism, Sunrise,1872,Oil on Canvas, 1’7 ½”X 2’ 1 ½”, </a:t>
            </a:r>
            <a:r>
              <a:rPr lang="en-US" sz="1600" dirty="0" err="1" smtClean="0"/>
              <a:t>Musee</a:t>
            </a:r>
            <a:r>
              <a:rPr lang="en-US" sz="1600" dirty="0" smtClean="0"/>
              <a:t> </a:t>
            </a:r>
            <a:r>
              <a:rPr lang="en-US" sz="1600" dirty="0" err="1" smtClean="0"/>
              <a:t>Marmottan</a:t>
            </a:r>
            <a:r>
              <a:rPr lang="en-US" sz="1600" dirty="0" smtClean="0"/>
              <a:t>, Paris</a:t>
            </a:r>
          </a:p>
          <a:p>
            <a:endParaRPr lang="en-US" sz="1600" dirty="0" smtClean="0"/>
          </a:p>
          <a:p>
            <a:r>
              <a:rPr lang="en-US" sz="1600" dirty="0" smtClean="0"/>
              <a:t>D:  Boats sailing into the docks located close to factories.</a:t>
            </a:r>
          </a:p>
          <a:p>
            <a:r>
              <a:rPr lang="en-US" sz="1600" dirty="0" smtClean="0"/>
              <a:t>A:  Sketchy Quality of the image and clearly evident brush strokes.</a:t>
            </a:r>
          </a:p>
          <a:p>
            <a:r>
              <a:rPr lang="en-US" sz="1600" dirty="0" smtClean="0"/>
              <a:t>I:    Concern with acknowledgement of paint and canvas and adherence to impressionistic conventions</a:t>
            </a:r>
          </a:p>
          <a:p>
            <a:r>
              <a:rPr lang="en-US" sz="1600" dirty="0" smtClean="0"/>
              <a:t>J:  A hostile critic applied the derogatory term “ Impressionism” to this painting because of its sketchy quality and clearly visible brush strokes.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4953000" y="2743200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Claude Monet, Rouen Cathedral: The Portal(In Sun),1894; Oil on Canvas; 3’3 ¼ “X 2’1 7/8 “ ; Metropolitan Museum of Art, New York</a:t>
            </a:r>
          </a:p>
          <a:p>
            <a:endParaRPr lang="en-US" sz="1600" dirty="0"/>
          </a:p>
          <a:p>
            <a:r>
              <a:rPr lang="en-US" sz="1600" dirty="0" smtClean="0"/>
              <a:t>D: A view of the Rouen Cathedral </a:t>
            </a:r>
          </a:p>
          <a:p>
            <a:r>
              <a:rPr lang="en-US" sz="1600" dirty="0" smtClean="0"/>
              <a:t>A: Church is depicted in full light. Creation of an unparallel record of the passing time as seen in the movement of light over identical forms.</a:t>
            </a:r>
          </a:p>
          <a:p>
            <a:r>
              <a:rPr lang="en-US" sz="1600" dirty="0" smtClean="0"/>
              <a:t>I: Most intensive study of light and color</a:t>
            </a:r>
          </a:p>
          <a:p>
            <a:r>
              <a:rPr lang="en-US" sz="1600" dirty="0" smtClean="0"/>
              <a:t>J: Critics accused Monet and his companions of destroying form ad order for fleeting atmospheric effects.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410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Pierre </a:t>
            </a:r>
            <a:r>
              <a:rPr lang="en-US" sz="1600" dirty="0" err="1" smtClean="0"/>
              <a:t>Auguste</a:t>
            </a:r>
            <a:r>
              <a:rPr lang="en-US" sz="1600" dirty="0" smtClean="0"/>
              <a:t> Renoir; Le Moulin de la Galette;1876;Oil on Canvas; 4’3”X5’8”; </a:t>
            </a:r>
            <a:r>
              <a:rPr lang="en-US" sz="1600" dirty="0" err="1" smtClean="0"/>
              <a:t>Musee</a:t>
            </a:r>
            <a:r>
              <a:rPr lang="en-US" sz="1600" dirty="0" smtClean="0"/>
              <a:t> d’ </a:t>
            </a:r>
            <a:r>
              <a:rPr lang="en-US" sz="1600" dirty="0" err="1" smtClean="0"/>
              <a:t>Orsay</a:t>
            </a:r>
            <a:r>
              <a:rPr lang="en-US" sz="1600" dirty="0" smtClean="0"/>
              <a:t>, Paris</a:t>
            </a:r>
          </a:p>
          <a:p>
            <a:endParaRPr lang="en-US" sz="1600" dirty="0"/>
          </a:p>
          <a:p>
            <a:r>
              <a:rPr lang="en-US" sz="1600" dirty="0" smtClean="0"/>
              <a:t>D:  People gathered in a  popular Parisian dance hall</a:t>
            </a:r>
          </a:p>
          <a:p>
            <a:r>
              <a:rPr lang="en-US" sz="1600" dirty="0" smtClean="0"/>
              <a:t>A:  Dappled the whole scene with sunlight and shade, artfully blurred into the figures to produce just with the effect of floating and fleeting light the Impressionists so cultivated.</a:t>
            </a:r>
          </a:p>
          <a:p>
            <a:r>
              <a:rPr lang="en-US" sz="1600" dirty="0" smtClean="0"/>
              <a:t>I:   Attempted to depict the opposite of traditional classical art which expressed timeless and universal qualities.</a:t>
            </a:r>
          </a:p>
          <a:p>
            <a:r>
              <a:rPr lang="en-US" sz="1600" dirty="0" smtClean="0"/>
              <a:t>J:  So lively is the atmosphere that the viewer can virtually hear the sounds of music, laughter, and tinkling glasses.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76600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Edgar Degas; The Rehearsal;1874; Oil on Canvas; 1’11”X2’9”; Glasgow Art Galleries and </a:t>
            </a:r>
            <a:r>
              <a:rPr lang="en-US" sz="1600" dirty="0" err="1" smtClean="0"/>
              <a:t>Museum,Glasgow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D: A classical ballet rehearsal </a:t>
            </a:r>
          </a:p>
          <a:p>
            <a:r>
              <a:rPr lang="en-US" sz="1600" dirty="0" smtClean="0"/>
              <a:t>A: The arbitrary cut off figures, the patterns of light splotches, and blurry images in this work reveal Degas’s interest in reproducing fleeting moments, as well as fascination with photography</a:t>
            </a:r>
          </a:p>
          <a:p>
            <a:r>
              <a:rPr lang="en-US" sz="1600" dirty="0" smtClean="0"/>
              <a:t>I: Used several devices to bring the observer into the pictorial space</a:t>
            </a:r>
          </a:p>
          <a:p>
            <a:r>
              <a:rPr lang="en-US" sz="1600" dirty="0" smtClean="0"/>
              <a:t>J: The cunning spatial projection in Degas’s painting derived in part from Japanese prints.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4927074" y="431274"/>
            <a:ext cx="464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Left: Edgar Degas; The Tub;1886;Pastel; 1’11 ½”X2’* 3/8 “; </a:t>
            </a:r>
            <a:r>
              <a:rPr lang="en-US" sz="1600" dirty="0" err="1" smtClean="0"/>
              <a:t>Musee</a:t>
            </a:r>
            <a:r>
              <a:rPr lang="en-US" sz="1600" dirty="0" smtClean="0"/>
              <a:t> d’ </a:t>
            </a:r>
            <a:r>
              <a:rPr lang="en-US" sz="1600" dirty="0" err="1" smtClean="0"/>
              <a:t>Orsay</a:t>
            </a:r>
            <a:r>
              <a:rPr lang="en-US" sz="1600" dirty="0" smtClean="0"/>
              <a:t> ,Paris Right: Torii </a:t>
            </a:r>
            <a:r>
              <a:rPr lang="en-US" sz="1600" dirty="0" err="1" smtClean="0"/>
              <a:t>Kiyonaga</a:t>
            </a:r>
            <a:r>
              <a:rPr lang="en-US" sz="1600" dirty="0" smtClean="0"/>
              <a:t>; Detail of Two Women at the Bath; ca.1780; Color Woodblock; full print; 10 ½ “X 7 ½ “</a:t>
            </a:r>
          </a:p>
          <a:p>
            <a:endParaRPr lang="en-US" sz="1600" dirty="0" smtClean="0"/>
          </a:p>
          <a:p>
            <a:r>
              <a:rPr lang="en-US" sz="1600" dirty="0" smtClean="0"/>
              <a:t>D:  On the left a women is bathing in a tub. On the right is what seems to be a Japanese women bathing in her tub.</a:t>
            </a:r>
          </a:p>
          <a:p>
            <a:r>
              <a:rPr lang="en-US" sz="1600" dirty="0" smtClean="0"/>
              <a:t>A: Outlining of the major objects in the painting- the woman, the tub, and the pitchers- and covered all surfaces with linear hatch marks.</a:t>
            </a:r>
          </a:p>
          <a:p>
            <a:r>
              <a:rPr lang="en-US" sz="1600" dirty="0" smtClean="0"/>
              <a:t>I: Continuation of the modernist exploration of the premises of painting by acknowledging the artwork’s surface.</a:t>
            </a:r>
          </a:p>
          <a:p>
            <a:r>
              <a:rPr lang="en-US" sz="1600" dirty="0" smtClean="0"/>
              <a:t>J: Inspired by other various Japanese prints.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257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Mary Cassatt; The Bath ; ca. 1892; Oil on Canvas; 3’3”X 2’2”l Art Institute of Chicago, Chicago</a:t>
            </a:r>
          </a:p>
          <a:p>
            <a:endParaRPr lang="en-US" sz="1600" dirty="0" smtClean="0"/>
          </a:p>
          <a:p>
            <a:r>
              <a:rPr lang="en-US" sz="1600" dirty="0" smtClean="0"/>
              <a:t>D:  A mother helping her child wash her feet in the tub</a:t>
            </a:r>
          </a:p>
          <a:p>
            <a:r>
              <a:rPr lang="en-US" sz="1600" dirty="0" smtClean="0"/>
              <a:t>A:  Visual solidity of mother and child contrasts with the flattened patterning of the wallpaper and rug.</a:t>
            </a:r>
          </a:p>
          <a:p>
            <a:r>
              <a:rPr lang="en-US" sz="1600" dirty="0" smtClean="0"/>
              <a:t>I:  Much inspiration from Japanese Prints</a:t>
            </a:r>
          </a:p>
          <a:p>
            <a:r>
              <a:rPr lang="en-US" sz="1600" dirty="0" smtClean="0"/>
              <a:t>J:  has its own strength and originality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209801"/>
            <a:ext cx="5257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Vincent Van Gogh; Night Café;1888;Oil on Canvas; 2’4 ½”X 3’; Yale University Art Gallery, New Haven</a:t>
            </a:r>
          </a:p>
          <a:p>
            <a:endParaRPr lang="en-US" sz="1600" dirty="0" smtClean="0"/>
          </a:p>
          <a:p>
            <a:r>
              <a:rPr lang="en-US" sz="1600" dirty="0" smtClean="0"/>
              <a:t>D:  A scene in a night café</a:t>
            </a:r>
          </a:p>
          <a:p>
            <a:r>
              <a:rPr lang="en-US" sz="1600" dirty="0" smtClean="0"/>
              <a:t>A:  Expressive values of color and development of corresponding expressiveness in the paint application.</a:t>
            </a:r>
          </a:p>
          <a:p>
            <a:r>
              <a:rPr lang="en-US" sz="1600" dirty="0" smtClean="0"/>
              <a:t>I:  Exploration of the abilities of colors and distorted forms to express emotions.</a:t>
            </a:r>
          </a:p>
          <a:p>
            <a:r>
              <a:rPr lang="en-US" sz="1600" dirty="0" smtClean="0"/>
              <a:t>J:  The thickness, shape, and direction of his brush strokes create a tactile counterpart to the intense colors</a:t>
            </a:r>
          </a:p>
          <a:p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724400"/>
            <a:ext cx="533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Vincent Van Gogh; The Starry Night; 1889; Oil on Canvas; 2’5”X 3’ ¼” Museum of Modern Art, New York</a:t>
            </a:r>
          </a:p>
          <a:p>
            <a:endParaRPr lang="en-US" sz="1600" dirty="0" smtClean="0"/>
          </a:p>
          <a:p>
            <a:r>
              <a:rPr lang="en-US" sz="1600" dirty="0" smtClean="0"/>
              <a:t>D: The night sky over a large village</a:t>
            </a:r>
          </a:p>
          <a:p>
            <a:r>
              <a:rPr lang="en-US" sz="1600" dirty="0" smtClean="0"/>
              <a:t>A: Abstract expression of color, shape, and line</a:t>
            </a:r>
          </a:p>
          <a:p>
            <a:r>
              <a:rPr lang="en-US" sz="1600" dirty="0" smtClean="0"/>
              <a:t>I:  Expression of feelings toward electrifying the vastness of the universe</a:t>
            </a:r>
          </a:p>
          <a:p>
            <a:r>
              <a:rPr lang="en-US" sz="1600" dirty="0" smtClean="0"/>
              <a:t>J: Extremely famous for expression through brush strokes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0"/>
            <a:ext cx="4038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Gustav  Klimt; The Kiss; 1907-1908; Oil on Canvas; </a:t>
            </a:r>
            <a:r>
              <a:rPr lang="en-US" sz="1600" dirty="0" err="1" smtClean="0"/>
              <a:t>Osterreichische</a:t>
            </a:r>
            <a:r>
              <a:rPr lang="en-US" sz="1600" dirty="0" smtClean="0"/>
              <a:t> </a:t>
            </a:r>
            <a:r>
              <a:rPr lang="en-US" sz="1600" dirty="0" err="1" smtClean="0"/>
              <a:t>Galerie</a:t>
            </a:r>
            <a:r>
              <a:rPr lang="en-US" sz="1600" dirty="0" smtClean="0"/>
              <a:t> Belvedere, Vienna</a:t>
            </a:r>
          </a:p>
          <a:p>
            <a:endParaRPr lang="en-US" sz="1600" dirty="0" smtClean="0"/>
          </a:p>
          <a:p>
            <a:r>
              <a:rPr lang="en-US" sz="1600" dirty="0" smtClean="0"/>
              <a:t>D: A couple locked in an embrace</a:t>
            </a:r>
          </a:p>
          <a:p>
            <a:r>
              <a:rPr lang="en-US" sz="1600" dirty="0" smtClean="0"/>
              <a:t>A: All that is visible of the couple is a small segment of each body while the rest is an extravagant flat patterning.</a:t>
            </a:r>
          </a:p>
          <a:p>
            <a:r>
              <a:rPr lang="en-US" sz="1600" dirty="0" smtClean="0"/>
              <a:t>I:  Manifestation of fin-de-</a:t>
            </a:r>
            <a:r>
              <a:rPr lang="en-US" sz="1600" dirty="0" err="1" smtClean="0"/>
              <a:t>siecle</a:t>
            </a:r>
            <a:r>
              <a:rPr lang="en-US" sz="1600" dirty="0" smtClean="0"/>
              <a:t> spirit</a:t>
            </a:r>
          </a:p>
          <a:p>
            <a:r>
              <a:rPr lang="en-US" sz="1600" dirty="0" smtClean="0"/>
              <a:t>J: Patterning clearly ties to Art </a:t>
            </a:r>
            <a:r>
              <a:rPr lang="en-US" sz="1600" dirty="0" err="1" smtClean="0"/>
              <a:t>Noveau</a:t>
            </a:r>
            <a:r>
              <a:rPr lang="en-US" sz="1600" dirty="0" smtClean="0"/>
              <a:t> and to the Arts and Crafts Movement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5847428" y="3561427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Henri Matisse; Woman with the Hat,1905; Oil on Canvas, 2’7 ¼” X 1’ 1 ½ “ San Francisco Museum of Modern Art</a:t>
            </a:r>
          </a:p>
          <a:p>
            <a:endParaRPr lang="en-US" sz="1600" dirty="0" smtClean="0"/>
          </a:p>
          <a:p>
            <a:r>
              <a:rPr lang="en-US" sz="1600" dirty="0" smtClean="0"/>
              <a:t>D: Matisse’s wife in an extravagant hat</a:t>
            </a:r>
          </a:p>
          <a:p>
            <a:r>
              <a:rPr lang="en-US" sz="1600" dirty="0" smtClean="0"/>
              <a:t>A:  Arbitrary colors immediately startle the viewer, as the sketchiness of the forms.</a:t>
            </a:r>
          </a:p>
          <a:p>
            <a:r>
              <a:rPr lang="en-US" sz="1600" dirty="0" smtClean="0"/>
              <a:t>I:  Admiration of his beautiful wife</a:t>
            </a:r>
          </a:p>
          <a:p>
            <a:r>
              <a:rPr lang="en-US" sz="1600" dirty="0" smtClean="0"/>
              <a:t>J: High merit due to the production of a reaction in the viewer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Henri Matisse; Red Room,1908-1909; Oil on Canvas; State Hermitage Museum, Saint Petersburg</a:t>
            </a:r>
          </a:p>
          <a:p>
            <a:endParaRPr lang="en-US" sz="1600" dirty="0" smtClean="0"/>
          </a:p>
          <a:p>
            <a:r>
              <a:rPr lang="en-US" sz="1600" dirty="0" smtClean="0"/>
              <a:t>D:  A woman that seems to be a housemaid setting the table of a red dining room</a:t>
            </a:r>
          </a:p>
          <a:p>
            <a:r>
              <a:rPr lang="en-US" sz="1600" dirty="0" smtClean="0"/>
              <a:t>A:  The table and wall seem to merge because they are the same color and have identical patterning</a:t>
            </a:r>
          </a:p>
          <a:p>
            <a:r>
              <a:rPr lang="en-US" sz="1600" dirty="0" smtClean="0"/>
              <a:t>I: Believed painters should choose compositions and colors that express their feelings</a:t>
            </a:r>
          </a:p>
          <a:p>
            <a:r>
              <a:rPr lang="en-US" sz="1600" dirty="0" smtClean="0"/>
              <a:t>J: Low merit because Matisse didn’t feel he attained the feeling of harmony through the red room.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5800" y="0"/>
            <a:ext cx="464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Pablo Picasso; les Demoiselles d’ Avigon,1907; Oil on Canvas; Museum of Modern Art, New York</a:t>
            </a:r>
          </a:p>
          <a:p>
            <a:endParaRPr lang="en-US" sz="1600" dirty="0" smtClean="0"/>
          </a:p>
          <a:p>
            <a:r>
              <a:rPr lang="en-US" sz="1600" dirty="0" smtClean="0"/>
              <a:t>D: Two males mingling with two females in a reception room of a brothel on Avigon St.(Barcelona)</a:t>
            </a:r>
          </a:p>
          <a:p>
            <a:r>
              <a:rPr lang="en-US" sz="1600" dirty="0" smtClean="0"/>
              <a:t>A: Portraying the figures inconsistently.</a:t>
            </a:r>
          </a:p>
          <a:p>
            <a:r>
              <a:rPr lang="en-US" sz="1600" dirty="0" smtClean="0"/>
              <a:t>I: Influenced by ancient Iberian sculpture and the late paintings of Cezanne.</a:t>
            </a:r>
          </a:p>
          <a:p>
            <a:r>
              <a:rPr lang="en-US" sz="1600" dirty="0" smtClean="0"/>
              <a:t>J: Opened the door to a radically new method of representing forms in space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3200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Umberto Boccioni; Unique Forms of Continuity in Space,1913; Bronze; Museum of Modern Art, New York</a:t>
            </a:r>
          </a:p>
          <a:p>
            <a:r>
              <a:rPr lang="en-US" sz="1600" dirty="0" smtClean="0"/>
              <a:t>D: A running figure</a:t>
            </a:r>
          </a:p>
          <a:p>
            <a:r>
              <a:rPr lang="en-US" sz="1600" dirty="0" smtClean="0"/>
              <a:t>A:  So expanded that it almost disappears behind the blur of the movement</a:t>
            </a:r>
          </a:p>
          <a:p>
            <a:r>
              <a:rPr lang="en-US" sz="1600" dirty="0" smtClean="0"/>
              <a:t>I:  Search for sculptural means for expressing dynamic action</a:t>
            </a:r>
          </a:p>
          <a:p>
            <a:r>
              <a:rPr lang="en-US" sz="1600" dirty="0" smtClean="0"/>
              <a:t>J:  Efforts to reach Futurist style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2514600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Marcel Duchamp; Fountain,1950; Readymade glazed sanitary china with black paint; 1’ high’ Philadelphia Museum of Art, Philadelphia</a:t>
            </a:r>
          </a:p>
          <a:p>
            <a:endParaRPr lang="en-US" sz="1600" dirty="0" smtClean="0"/>
          </a:p>
          <a:p>
            <a:r>
              <a:rPr lang="en-US" sz="1600" dirty="0" smtClean="0"/>
              <a:t>D: A porcelain urinal</a:t>
            </a:r>
          </a:p>
          <a:p>
            <a:r>
              <a:rPr lang="en-US" sz="1600" dirty="0" smtClean="0"/>
              <a:t>A: Conferring the status of its aesthetic qualities</a:t>
            </a:r>
          </a:p>
          <a:p>
            <a:r>
              <a:rPr lang="en-US" sz="1600" dirty="0" smtClean="0"/>
              <a:t>I:  Rectified by modifying their substance</a:t>
            </a:r>
          </a:p>
          <a:p>
            <a:r>
              <a:rPr lang="en-US" sz="1600" dirty="0" smtClean="0"/>
              <a:t>J: Made in mass consumption and forced people to see it in anew light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Paul </a:t>
            </a:r>
            <a:r>
              <a:rPr lang="en-US" sz="1600" dirty="0" err="1" smtClean="0"/>
              <a:t>Gaugin</a:t>
            </a:r>
            <a:r>
              <a:rPr lang="en-US" sz="1600" dirty="0" smtClean="0"/>
              <a:t>; Where Do We Come From?...,1897; Oil on Canvas; Museum of Fine Arts, Boston</a:t>
            </a:r>
          </a:p>
          <a:p>
            <a:endParaRPr lang="en-US" sz="1600" dirty="0" smtClean="0"/>
          </a:p>
          <a:p>
            <a:r>
              <a:rPr lang="en-US" sz="1600" dirty="0" smtClean="0"/>
              <a:t>D:  The perception that we started in Tahiti</a:t>
            </a:r>
          </a:p>
          <a:p>
            <a:r>
              <a:rPr lang="en-US" sz="1600" dirty="0" smtClean="0"/>
              <a:t>A: South Pacific attraction and offering of a better life</a:t>
            </a:r>
          </a:p>
          <a:p>
            <a:r>
              <a:rPr lang="en-US" sz="1600" dirty="0" smtClean="0"/>
              <a:t>I: This is the answer the question of the painting title</a:t>
            </a:r>
          </a:p>
          <a:p>
            <a:r>
              <a:rPr lang="en-US" sz="1600" dirty="0" smtClean="0"/>
              <a:t>J: Medium Merit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472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Paul Cezanne; Mount Saint-Victoire,1902-1904;Oil on Canvas; Philadelphia Museum of Art</a:t>
            </a:r>
          </a:p>
          <a:p>
            <a:endParaRPr lang="en-US" sz="1600" dirty="0" smtClean="0"/>
          </a:p>
          <a:p>
            <a:r>
              <a:rPr lang="en-US" sz="1600" dirty="0" smtClean="0"/>
              <a:t>D: A mountain rising over all the forest</a:t>
            </a:r>
          </a:p>
          <a:p>
            <a:r>
              <a:rPr lang="en-US" sz="1600" dirty="0" smtClean="0"/>
              <a:t>A:  Replacement of transitory visual effects of changing atmospheric conditions</a:t>
            </a:r>
          </a:p>
          <a:p>
            <a:r>
              <a:rPr lang="en-US" sz="1600" dirty="0" smtClean="0"/>
              <a:t>I:  The clarity of forest and natural landscape</a:t>
            </a:r>
          </a:p>
          <a:p>
            <a:r>
              <a:rPr lang="en-US" sz="1600" dirty="0" smtClean="0"/>
              <a:t>J: High Merit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495800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Edward Munch; The Scream,1893; Tempera and Pastels on cardboard, National Gallery, </a:t>
            </a:r>
            <a:r>
              <a:rPr lang="en-US" dirty="0" err="1" smtClean="0"/>
              <a:t>Olso</a:t>
            </a:r>
            <a:endParaRPr lang="en-US" dirty="0" smtClean="0"/>
          </a:p>
          <a:p>
            <a:r>
              <a:rPr lang="en-US" dirty="0" smtClean="0"/>
              <a:t>D:  </a:t>
            </a:r>
          </a:p>
          <a:p>
            <a:r>
              <a:rPr lang="en-US" dirty="0" smtClean="0"/>
              <a:t>A: Munch used color , line , and figural distortion to evoke a strong emotional response from the viewer.</a:t>
            </a:r>
            <a:endParaRPr lang="en-US" dirty="0" smtClean="0"/>
          </a:p>
          <a:p>
            <a:r>
              <a:rPr lang="en-US" dirty="0" smtClean="0"/>
              <a:t>I: The fear of failure </a:t>
            </a:r>
          </a:p>
          <a:p>
            <a:r>
              <a:rPr lang="en-US" dirty="0" smtClean="0"/>
              <a:t>J: Departs significantly from visual reality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1348</Words>
  <Application>Microsoft Office PowerPoint</Application>
  <PresentationFormat>On-screen Show (4:3)</PresentationFormat>
  <Paragraphs>107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Ms. Napier</dc:creator>
  <cp:lastModifiedBy>Ms. Napier</cp:lastModifiedBy>
  <cp:revision>28</cp:revision>
  <dcterms:created xsi:type="dcterms:W3CDTF">2012-04-29T21:24:44Z</dcterms:created>
  <dcterms:modified xsi:type="dcterms:W3CDTF">2012-04-30T23:13:31Z</dcterms:modified>
</cp:coreProperties>
</file>